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Arimo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Arimo-bold.fntdata"/><Relationship Id="rId21" Type="http://schemas.openxmlformats.org/officeDocument/2006/relationships/font" Target="fonts/Arimo-regular.fntdata"/><Relationship Id="rId24" Type="http://schemas.openxmlformats.org/officeDocument/2006/relationships/font" Target="fonts/Arimo-boldItalic.fntdata"/><Relationship Id="rId23" Type="http://schemas.openxmlformats.org/officeDocument/2006/relationships/font" Target="fonts/Arim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575D7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idx="1" type="body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ACB7B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2"/>
              </a:buClr>
              <a:buFont typeface="Source Sans Pro"/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98483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98483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cxnSp>
        <p:nvCxnSpPr>
          <p:cNvPr id="50" name="Shape 50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pic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900" endA="500" endPos="10000" kx="0" rotWithShape="0" algn="bl" stA="49000" stPos="0" sy="-90000" ky="0"/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2409" lvl="1" marL="742950" marR="0" rtl="0" algn="l">
              <a:spcBef>
                <a:spcPts val="24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84150" lvl="2" marL="1143000" marR="0" rtl="0" algn="l">
              <a:spcBef>
                <a:spcPts val="2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88594" lvl="3" marL="1600200" marR="0" rtl="0" algn="l">
              <a:spcBef>
                <a:spcPts val="18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4310" lvl="4" marL="2057400" marR="0" rtl="0" algn="l">
              <a:spcBef>
                <a:spcPts val="18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" name="Shape 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B756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inpz.ru/" TargetMode="External"/><Relationship Id="rId4" Type="http://schemas.openxmlformats.org/officeDocument/2006/relationships/image" Target="../media/image03.jpg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hyperlink" Target="http://www.inpz.r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Relationship Id="rId4" Type="http://schemas.openxmlformats.org/officeDocument/2006/relationships/hyperlink" Target="http://www.inpz.ru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Relationship Id="rId4" Type="http://schemas.openxmlformats.org/officeDocument/2006/relationships/image" Target="../media/image13.jpg"/><Relationship Id="rId5" Type="http://schemas.openxmlformats.org/officeDocument/2006/relationships/image" Target="../media/image10.jpg"/><Relationship Id="rId6" Type="http://schemas.openxmlformats.org/officeDocument/2006/relationships/image" Target="../media/image17.jpg"/><Relationship Id="rId7" Type="http://schemas.openxmlformats.org/officeDocument/2006/relationships/hyperlink" Target="http://www.inpz.ru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hyperlink" Target="http://www.inpz.ru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inpz.ru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hyperlink" Target="http://www.inpz.ru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inpz.r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hyperlink" Target="http://www.inpz.r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jpg"/><Relationship Id="rId4" Type="http://schemas.openxmlformats.org/officeDocument/2006/relationships/hyperlink" Target="http://www.inpz.ru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inpz.ru/" TargetMode="External"/><Relationship Id="rId4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hyperlink" Target="http://www.inpz.ru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hyperlink" Target="http://www.inpz.r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hyperlink" Target="http://www.inpz.r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Relationship Id="rId4" Type="http://schemas.openxmlformats.org/officeDocument/2006/relationships/hyperlink" Target="http://www.inpz.ru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hyperlink" Target="http://www.inp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ООО «ИЖЕВСКИЙ НПЗ»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575D7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Ижевский нефтеперерабатывающий завод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7000892" y="5929330"/>
            <a:ext cx="17674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ru-RU" sz="1800" u="sng" cap="none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www.inpz.ru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(3412) 505-446</a:t>
            </a:r>
          </a:p>
        </p:txBody>
      </p:sp>
      <p:pic>
        <p:nvPicPr>
          <p:cNvPr descr="DSC_5844.jpg"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500041"/>
            <a:ext cx="3048000" cy="2042159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pic>
        <p:nvPicPr>
          <p:cNvPr descr="INPZ_STYLE_(curv).eps" id="95" name="Shape 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702" y="500041"/>
            <a:ext cx="2245796" cy="84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ОБОРУДОВАНИЕ ЗАВОДА</a:t>
            </a:r>
          </a:p>
        </p:txBody>
      </p:sp>
      <p:pic>
        <p:nvPicPr>
          <p:cNvPr descr="DSC_5830.jpg" id="175" name="Shape 1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1643050"/>
            <a:ext cx="3071833" cy="4584826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76" name="Shape 176"/>
          <p:cNvSpPr txBox="1"/>
          <p:nvPr/>
        </p:nvSpPr>
        <p:spPr>
          <a:xfrm>
            <a:off x="3786182" y="1571612"/>
            <a:ext cx="5400452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АВТОМАТИЧЕСКАЯ СТАНЦИЯ НАЛИВА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Автоматическая станция налива предназначена для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отгрузки готовой продукции в автоцистерны,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которая состоит из двух постов налива с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производительностью 20 м3/ч каждая.</a:t>
            </a:r>
          </a:p>
        </p:txBody>
      </p:sp>
      <p:cxnSp>
        <p:nvCxnSpPr>
          <p:cNvPr id="177" name="Shape 177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78" name="Shape 178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ЭКОЛОГИЯ</a:t>
            </a:r>
          </a:p>
        </p:txBody>
      </p:sp>
      <p:pic>
        <p:nvPicPr>
          <p:cNvPr descr="P1180678.JPG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942" y="3286123"/>
            <a:ext cx="3809993" cy="2857494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85" name="Shape 185"/>
          <p:cNvSpPr txBox="1"/>
          <p:nvPr/>
        </p:nvSpPr>
        <p:spPr>
          <a:xfrm>
            <a:off x="285719" y="1714488"/>
            <a:ext cx="8378640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ООО «Ижевский НПЗ» участвует в экологической программе по сбору разливов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нефтепродуктов в Камбарском районе Удмуртской Республики.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настоящее время между АУ «Минприроды УР» и ООО «Ижевский НПЗ» заключен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Договор на сбор, транспортировку и утилизацию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воды, загрязненной нефтепродуктами в районе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Камбарской нефтебазы.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86" name="Shape 186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87" name="Shape 187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ЭКОЛОГИЧЕСКАЯ БЕЗОПАСНОСТЬ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000496" y="1428736"/>
            <a:ext cx="49476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территории завода неоднократно проходили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учения совместно с МЧС России.</a:t>
            </a:r>
          </a:p>
        </p:txBody>
      </p:sp>
      <p:pic>
        <p:nvPicPr>
          <p:cNvPr descr="P1180701.JPG"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5" y="4732742"/>
            <a:ext cx="1952605" cy="1464455"/>
          </a:xfrm>
          <a:prstGeom prst="rect">
            <a:avLst/>
          </a:prstGeom>
          <a:noFill/>
          <a:ln>
            <a:noFill/>
          </a:ln>
          <a:effectLst>
            <a:outerShdw blurRad="184149" sx="110000" algn="ctr" dir="11520000" dist="241300" sy="110000">
              <a:srgbClr val="000000">
                <a:alpha val="17647"/>
              </a:srgbClr>
            </a:outerShdw>
          </a:effectLst>
        </p:spPr>
      </p:pic>
      <p:pic>
        <p:nvPicPr>
          <p:cNvPr descr="P1180821.JPG"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1500174"/>
            <a:ext cx="3571899" cy="2678924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pic>
        <p:nvPicPr>
          <p:cNvPr descr="P1180736.JPG"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4611" y="4357694"/>
            <a:ext cx="2428892" cy="1821668"/>
          </a:xfrm>
          <a:prstGeom prst="rect">
            <a:avLst/>
          </a:prstGeom>
          <a:noFill/>
          <a:ln>
            <a:noFill/>
          </a:ln>
          <a:effectLst>
            <a:outerShdw blurRad="184149" sx="110000" algn="ctr" dir="11520000" dist="241300" sy="110000">
              <a:srgbClr val="000000">
                <a:alpha val="17647"/>
              </a:srgbClr>
            </a:outerShdw>
          </a:effectLst>
        </p:spPr>
      </p:pic>
      <p:pic>
        <p:nvPicPr>
          <p:cNvPr descr="P1180790.JPG" id="197" name="Shape 1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2132" y="3786189"/>
            <a:ext cx="3095646" cy="2321736"/>
          </a:xfrm>
          <a:prstGeom prst="rect">
            <a:avLst/>
          </a:prstGeom>
          <a:noFill/>
          <a:ln>
            <a:noFill/>
          </a:ln>
          <a:effectLst>
            <a:outerShdw blurRad="184149" sx="110000" algn="ctr" dir="11520000" dist="241300" sy="110000">
              <a:srgbClr val="000000">
                <a:alpha val="17647"/>
              </a:srgbClr>
            </a:outerShdw>
          </a:effectLst>
        </p:spPr>
      </p:pic>
      <p:cxnSp>
        <p:nvCxnSpPr>
          <p:cNvPr id="198" name="Shape 198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99" name="Shape 199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lpa.jpg" id="204" name="Shape 2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942" y="2500306"/>
            <a:ext cx="3814767" cy="2219282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205" name="Shape 20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СОЦИАЛЬНАЯ СФЕРА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214282" y="1357298"/>
            <a:ext cx="7911460" cy="4801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Штат сотрудников ООО «Ижевский НПЗ» – </a:t>
            </a:r>
            <a:r>
              <a:rPr lang="ru-RU" sz="18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79 человек</a:t>
            </a: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Несмотря на непростое финансовое состояние предприятия в 2009 году,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ООО «Ижевский НПЗ» нашло возможность для повышения заработной платы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работникам завода.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Средняя заработная плата на предприятии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Составляет </a:t>
            </a:r>
            <a:r>
              <a:rPr lang="ru-RU" sz="18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30 000 рублей</a:t>
            </a: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Уровень заработной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платы работников ООО «Ижевский НПЗ» выше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среднего уровня заработной платы в Удмуртской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Республике.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2010 году планируется индексация заработной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Платы в соответствии с ростом потребительских цен,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перечисления в негосударственные пенсионные фонды,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программа добровольного медицинского страхования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работников завода.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7" name="Shape 207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208" name="Shape 208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УСЛУГИ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57158" y="1428736"/>
            <a:ext cx="699217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ООО «Ижевский нефтеперерабатывающий завод» оказывает услуги: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по переработке сырья – нефти, газоконденсата;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по утилизации отработанных нефтепродуктов;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тупика по сливу наливу нефти и нефтепродуктов;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битумовоза (нефтевоза) V=10 м3;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специализированной вакуумной машины V=3 м3.</a:t>
            </a:r>
          </a:p>
        </p:txBody>
      </p:sp>
      <p:cxnSp>
        <p:nvCxnSpPr>
          <p:cNvPr id="215" name="Shape 215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216" name="Shape 216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ЛИЦЕНЗИИ И РАЗРЕШЕНИЯ</a:t>
            </a:r>
          </a:p>
        </p:txBody>
      </p:sp>
      <p:pic>
        <p:nvPicPr>
          <p:cNvPr descr="pogruzka_zhd-1.jpg" id="222" name="Shape 2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198" y="1500174"/>
            <a:ext cx="2914590" cy="4357718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</p:pic>
      <p:sp>
        <p:nvSpPr>
          <p:cNvPr id="223" name="Shape 223"/>
          <p:cNvSpPr txBox="1"/>
          <p:nvPr/>
        </p:nvSpPr>
        <p:spPr>
          <a:xfrm>
            <a:off x="142843" y="1643050"/>
            <a:ext cx="6060376" cy="3693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ООО «Ижевский нефтеперерабатывающий завод»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получены необходимые лицензии для ведения основной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деятельности: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на осуществление деятельности по эксплуатации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взрывопожароопасных производственных объектов;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на осуществление погрузо–разгрузочной деятельности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применительно к опасным грузам на ж/д транспорте;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на осуществление деятельности по сбору,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использованию, обезвреживанию, транспортировке 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размещению опасных отходов.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225" name="Shape 225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ПЕРСПЕКТИВЫ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02769" y="1428736"/>
            <a:ext cx="894123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настоящее время, в соответствии с указаниями Правительства РФ и Председателя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Правительства РФ </a:t>
            </a:r>
            <a:r>
              <a:rPr lang="ru-RU" sz="18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Владимира Владимировича Путина, </a:t>
            </a: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планируется техническое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перевооружение завода в течение трех лет, с увеличением объемов переработки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два раза, производством вторичной переработки нефти, расширением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ассортимента выпускаемой продукции в соответствии со стандартами </a:t>
            </a:r>
            <a:r>
              <a:rPr lang="ru-RU" sz="18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ЕВРО-3, ЕВРО-4.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результате планируемого перевооружения, завод станет одним из крупных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налогоплательщиков в Удмуртской Республике.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Будут созданы дополнительные рабочие места.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32" name="Shape 232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233" name="Shape 233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НЕФТЕПЕРЕРАБОТКА В УДМУРТИИ</a:t>
            </a:r>
          </a:p>
        </p:txBody>
      </p:sp>
      <p:pic>
        <p:nvPicPr>
          <p:cNvPr descr="DSC_5850.jpg" id="101" name="Shape 1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5" y="1285861"/>
            <a:ext cx="3542358" cy="4929221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02" name="Shape 102"/>
          <p:cNvSpPr txBox="1"/>
          <p:nvPr/>
        </p:nvSpPr>
        <p:spPr>
          <a:xfrm>
            <a:off x="142843" y="2928933"/>
            <a:ext cx="5429255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Ижевский нефтеперерабатывающий завод производит качественную и экологически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безопасную продукцию.</a:t>
            </a:r>
          </a:p>
        </p:txBody>
      </p:sp>
      <p:cxnSp>
        <p:nvCxnSpPr>
          <p:cNvPr id="103" name="Shape 103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04" name="Shape 104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НЕФТЕПЕРЕРАБОТКА В УДМУРТИИ</a:t>
            </a:r>
          </a:p>
        </p:txBody>
      </p:sp>
      <p:pic>
        <p:nvPicPr>
          <p:cNvPr descr="DSC_5802.jpg" id="110" name="Shape 1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428736"/>
            <a:ext cx="3429023" cy="4857784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11" name="Shape 111"/>
          <p:cNvSpPr txBox="1"/>
          <p:nvPr/>
        </p:nvSpPr>
        <p:spPr>
          <a:xfrm>
            <a:off x="3714744" y="1428736"/>
            <a:ext cx="554523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ООО «Ижевский нефтеперерабатывающий завод»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единственное предприятие в Удмуртской Республике,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которое осуществляет переработку нефти.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Предприятие работает по договору толлинга, то есть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оказывает услуги по переработке давальческого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сырья.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 февраля 2007 г. протоколом № 24, утвержденным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директором Департамента ТЭК Минпромэнерго РФ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Яновским А.Б., установка переработки нефти и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газового конденсата ООО «Ижевский НПЗ»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внесена в Реестр (Перечень) действующих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Мини-НПЗ Российской Федерации.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13" name="Shape 113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НЕФТЕПЕРЕРАБОТКА В УДМУРТИИ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714744" y="1428736"/>
            <a:ext cx="550189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Удмуртии и близлежащих регионах нет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месторождений нефти, пригодной по своим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качественным характеристикам для переработки на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нашем заводе без предварительной подготовки -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«обессеривания».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связи с этим, поставки сырья для переработки,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производятся из Самарской, Оренбургской и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Тюменской областей.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Поставки сырья осуществляются автомобильным 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железнодорожным транспортом.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Доля ж/д поставок  составляет примерно 98%.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собственный ж/д тупик могут быть приняты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четырех и восьмиосные вагоны. 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21" name="Shape 121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SC_5802.jpg"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1428736"/>
            <a:ext cx="3429023" cy="4857784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ВОЗМОЖНОСТИ ПРОИЗВОДСТВА</a:t>
            </a:r>
          </a:p>
        </p:txBody>
      </p:sp>
      <p:pic>
        <p:nvPicPr>
          <p:cNvPr descr="DSC_5838.jpg" id="129" name="Shape 1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5" y="1357298"/>
            <a:ext cx="3335188" cy="4857784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30" name="Shape 130"/>
          <p:cNvSpPr txBox="1"/>
          <p:nvPr/>
        </p:nvSpPr>
        <p:spPr>
          <a:xfrm>
            <a:off x="3786182" y="1225688"/>
            <a:ext cx="5447772" cy="490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Объем переработки ООО «Ижевский НПЗ»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составляет </a:t>
            </a:r>
            <a:r>
              <a:rPr b="1" lang="ru-RU" sz="18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7000 тонн </a:t>
            </a: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месяц. Глубина переработки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2009 году составила </a:t>
            </a:r>
            <a:r>
              <a:rPr b="1" lang="ru-RU" sz="18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68,7%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настоящее время ООО «Ижевский НПЗ» из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поставляемого сырья – нефти и газоконденсата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производит следующую продукцию: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топливо печное бытовое светлое;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прямогонный мазут;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растворитель нефтяной;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ООО «Ижевский НПЗ» так же может производить: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7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мазут флотский Ф-5, Ф-12;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мазут топочный марки 40, марки 100;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дизельное топливо;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    битум нефтяной дорожный;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3929057" y="4429132"/>
            <a:ext cx="5072098" cy="1587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Shape 132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33" name="Shape 133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ОБОРУДОВАНИЕ ЗАВОДА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714744" y="1428736"/>
            <a:ext cx="5169427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территории предприятия расположены как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офисные помещения, так и производственные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мощности.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 производственному объекту подведены все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коммуникации, необходимые для осуществления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деятельности, а так же железнодорожный тупик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для поставки и отправки ж/д цистерн.</a:t>
            </a:r>
          </a:p>
        </p:txBody>
      </p:sp>
      <p:pic>
        <p:nvPicPr>
          <p:cNvPr descr="DSC_5798.jpg" id="140" name="Shape 1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5" y="1500174"/>
            <a:ext cx="3113729" cy="4647358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cxnSp>
        <p:nvCxnSpPr>
          <p:cNvPr id="141" name="Shape 141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42" name="Shape 142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ОБОРУДОВАНИЕ ЗАВОДА</a:t>
            </a:r>
          </a:p>
        </p:txBody>
      </p:sp>
      <p:pic>
        <p:nvPicPr>
          <p:cNvPr descr="DSC_5847.jpg" id="148" name="Shape 1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198" y="1285859"/>
            <a:ext cx="2823943" cy="4214841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49" name="Shape 149"/>
          <p:cNvSpPr txBox="1"/>
          <p:nvPr/>
        </p:nvSpPr>
        <p:spPr>
          <a:xfrm>
            <a:off x="142843" y="1500174"/>
            <a:ext cx="8542915" cy="507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УСТАНОВКА АТМОСФЕРНОЙ ПЕРЕГОНКИ НЕФТИ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Установка атмосферной перегонки нефти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предназначена для переработки нефти и газового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конденсата с целью получения бензиновой фракции,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дизельного топлива, печного топлива и мазута. 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Установка состоит из следующих объектов и узлов: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товарно-сырьевой парк;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трубчатые печи, колонны ректификации;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система оборотного водоснабжения;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узлы подготовки и подачи воздуха КИП и инертного газа;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отбойник конденсата от газов и свеча рассеивания.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ru-RU" sz="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Технология процесса предусматривает ректификацию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нефти с ограниченным содержанием воды и солей, с целью получения бензиновой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фракции, дизельных топлив марок «3» и «Л», печного топлива и мазута. 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Производительность установки составляет 7000 тонн в месяц.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51" name="Shape 151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ОБОРУДОВАНИЕ ЗАВОДА</a:t>
            </a:r>
          </a:p>
        </p:txBody>
      </p:sp>
      <p:pic>
        <p:nvPicPr>
          <p:cNvPr descr="DSC_5815.jpg" id="157" name="Shape 1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5" y="3000372"/>
            <a:ext cx="4857784" cy="3254715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58" name="Shape 158"/>
          <p:cNvSpPr txBox="1"/>
          <p:nvPr/>
        </p:nvSpPr>
        <p:spPr>
          <a:xfrm>
            <a:off x="357158" y="1500174"/>
            <a:ext cx="878240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РЕЗЕРВУАРНЫЙ ПАРК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Резервуарный парк предназначен для приема сырья и хранения готовой продукции.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Общая вместимость парка составляет 8,5 тысяч м3, из них сырьевого 3,4 тысяч м3 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товарного, соответственно 5,1 тысяч м3.</a:t>
            </a:r>
          </a:p>
        </p:txBody>
      </p:sp>
      <p:cxnSp>
        <p:nvCxnSpPr>
          <p:cNvPr id="159" name="Shape 159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60" name="Shape 160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ОБОРУДОВАНИЕ ЗАВОДА</a:t>
            </a:r>
          </a:p>
        </p:txBody>
      </p:sp>
      <p:pic>
        <p:nvPicPr>
          <p:cNvPr descr="DSC_5856.jpg" id="166" name="Shape 1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3357562"/>
            <a:ext cx="4338155" cy="2906563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67" name="Shape 167"/>
          <p:cNvSpPr txBox="1"/>
          <p:nvPr/>
        </p:nvSpPr>
        <p:spPr>
          <a:xfrm>
            <a:off x="357158" y="1357298"/>
            <a:ext cx="846911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ЖЕЛЕЗНОДОРОЖНАЯ СЛИВО-НАЛИВНАЯ ЭСТАКАДА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Железнодорожная сливо-наливная эстакада обеспечивает поступление сырья 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отгрузку готовой продукции в железнодорожные цистерны.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Подъездной путь состоит из двух железнодорожных веток длиной 50 м.</a:t>
            </a:r>
            <a:b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Железнодорожная сливо-наливная эстакада при сливно-наливых операциях может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обеспечить слив или налив двух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цистерн объемом 120 м3 или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четырех цистерн объемом 60 м3.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500033" y="6357957"/>
            <a:ext cx="8429683" cy="158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76200" rotWithShape="0" dir="5400000" dist="50800">
              <a:srgbClr val="4E3B30">
                <a:alpha val="60000"/>
              </a:srgbClr>
            </a:outerShdw>
          </a:effectLst>
        </p:spPr>
      </p:cxnSp>
      <p:sp>
        <p:nvSpPr>
          <p:cNvPr id="169" name="Shape 169"/>
          <p:cNvSpPr txBox="1"/>
          <p:nvPr/>
        </p:nvSpPr>
        <p:spPr>
          <a:xfrm>
            <a:off x="7500957" y="6500833"/>
            <a:ext cx="142875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lang="ru-RU" sz="1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http://www.inpz.ru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рек">
  <a:themeElements>
    <a:clrScheme name="Официальная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